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318" r:id="rId2"/>
    <p:sldId id="344" r:id="rId3"/>
    <p:sldId id="345" r:id="rId4"/>
    <p:sldId id="346" r:id="rId5"/>
    <p:sldId id="350" r:id="rId6"/>
  </p:sldIdLst>
  <p:sldSz cx="12188825" cy="6858000"/>
  <p:notesSz cx="6858000" cy="9144000"/>
  <p:custDataLst>
    <p:tags r:id="rId9"/>
  </p:custDataLst>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20" autoAdjust="0"/>
    <p:restoredTop sz="95909" autoAdjust="0"/>
  </p:normalViewPr>
  <p:slideViewPr>
    <p:cSldViewPr showGuides="1">
      <p:cViewPr varScale="1">
        <p:scale>
          <a:sx n="113" d="100"/>
          <a:sy n="113" d="100"/>
        </p:scale>
        <p:origin x="200" y="208"/>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D608FDE-3583-4FA7-B945-363B4C054EA0}" type="datetime1">
              <a:rPr lang="en-GB" smtClean="0"/>
              <a:t>22/07/2022</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F8ED99B-9732-49FC-9C16-B56FEB1B1092}" type="slidenum">
              <a:rPr lang="en-GB" smtClean="0"/>
              <a:t>‹#›</a:t>
            </a:fld>
            <a:endParaRPr lang="en-GB"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FB33BDC1-4229-4113-94F2-5963FFA755BD}" type="datetime1">
              <a:rPr lang="en-GB" noProof="0" smtClean="0"/>
              <a:t>22/07/2022</a:t>
            </a:fld>
            <a:endParaRPr lang="en-GB" noProof="0"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en-GB" noProof="0" smtClean="0"/>
              <a:t>‹#›</a:t>
            </a:fld>
            <a:endParaRPr lang="en-GB"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1</a:t>
            </a:fld>
            <a:endParaRPr lang="en-GB" dirty="0"/>
          </a:p>
        </p:txBody>
      </p:sp>
    </p:spTree>
    <p:extLst>
      <p:ext uri="{BB962C8B-B14F-4D97-AF65-F5344CB8AC3E}">
        <p14:creationId xmlns:p14="http://schemas.microsoft.com/office/powerpoint/2010/main" val="708555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rtlCol="0" anchor="b">
            <a:normAutofit/>
          </a:bodyPr>
          <a:lstStyle>
            <a:lvl1pPr>
              <a:lnSpc>
                <a:spcPct val="80000"/>
              </a:lnSpc>
              <a:defRPr sz="6600">
                <a:solidFill>
                  <a:schemeClr val="tx1"/>
                </a:solidFill>
              </a:defRPr>
            </a:lvl1pPr>
          </a:lstStyle>
          <a:p>
            <a:pPr rtl="0"/>
            <a:r>
              <a:rPr lang="en-GB" noProof="0"/>
              <a:t>Click to edit Master title style</a:t>
            </a:r>
            <a:endParaRPr lang="en-GB" noProof="0" dirty="0"/>
          </a:p>
        </p:txBody>
      </p:sp>
      <p:sp>
        <p:nvSpPr>
          <p:cNvPr id="3" name="Subtitle 2"/>
          <p:cNvSpPr>
            <a:spLocks noGrp="1"/>
          </p:cNvSpPr>
          <p:nvPr>
            <p:ph type="subTitle" idx="1" hasCustomPrompt="1"/>
          </p:nvPr>
        </p:nvSpPr>
        <p:spPr>
          <a:xfrm>
            <a:off x="1520825" y="4898572"/>
            <a:ext cx="5945187" cy="1270453"/>
          </a:xfrm>
        </p:spPr>
        <p:txBody>
          <a:bodyPr rtlCol="0">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GB" noProof="0" dirty="0"/>
              <a:t>Edit Master subtitle style</a:t>
            </a:r>
          </a:p>
        </p:txBody>
      </p:sp>
      <p:cxnSp>
        <p:nvCxnSpPr>
          <p:cNvPr id="6" name="Straight Connector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Group 4"/>
          <p:cNvGrpSpPr/>
          <p:nvPr userDrawn="1"/>
        </p:nvGrpSpPr>
        <p:grpSpPr>
          <a:xfrm>
            <a:off x="7923213" y="0"/>
            <a:ext cx="4265612" cy="6858000"/>
            <a:chOff x="7923213" y="0"/>
            <a:chExt cx="4265612" cy="685800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7" name="Straight Connector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rtlCol="0" anchor="b">
            <a:normAutofit/>
          </a:bodyPr>
          <a:lstStyle>
            <a:lvl1pPr algn="l">
              <a:lnSpc>
                <a:spcPct val="80000"/>
              </a:lnSpc>
              <a:defRPr sz="4800" b="0" cap="none" baseline="0">
                <a:solidFill>
                  <a:schemeClr val="tx1"/>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2" y="4876800"/>
            <a:ext cx="8229601" cy="1292225"/>
          </a:xfrm>
        </p:spPr>
        <p:txBody>
          <a:bodyPr rtlCol="0"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grpSp>
        <p:nvGrpSpPr>
          <p:cNvPr id="7" name="Group 6"/>
          <p:cNvGrpSpPr/>
          <p:nvPr userDrawn="1"/>
        </p:nvGrpSpPr>
        <p:grpSpPr>
          <a:xfrm>
            <a:off x="11123611" y="0"/>
            <a:ext cx="1065214" cy="6868886"/>
            <a:chOff x="11123611" y="0"/>
            <a:chExt cx="1065214" cy="6868886"/>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9" name="Straight Connector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sz="half" idx="1"/>
          </p:nvPr>
        </p:nvSpPr>
        <p:spPr>
          <a:xfrm>
            <a:off x="1488168" y="1984248"/>
            <a:ext cx="4800600"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Content Placeholder 3"/>
          <p:cNvSpPr>
            <a:spLocks noGrp="1"/>
          </p:cNvSpPr>
          <p:nvPr>
            <p:ph sz="half" idx="2"/>
          </p:nvPr>
        </p:nvSpPr>
        <p:spPr>
          <a:xfrm>
            <a:off x="6551612" y="1984248"/>
            <a:ext cx="4800601"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5" name="Date Placeholder 4"/>
          <p:cNvSpPr>
            <a:spLocks noGrp="1"/>
          </p:cNvSpPr>
          <p:nvPr>
            <p:ph type="dt" sz="half" idx="10"/>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8" name="Straight Connector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5224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Text Placeholder 4"/>
          <p:cNvSpPr>
            <a:spLocks noGrp="1"/>
          </p:cNvSpPr>
          <p:nvPr>
            <p:ph type="body" sz="quarter" idx="3"/>
          </p:nvPr>
        </p:nvSpPr>
        <p:spPr>
          <a:xfrm>
            <a:off x="65516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5516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8" name="Footer Placeholder 7"/>
          <p:cNvSpPr>
            <a:spLocks noGrp="1"/>
          </p:cNvSpPr>
          <p:nvPr>
            <p:ph type="ftr" sz="quarter" idx="11"/>
          </p:nvPr>
        </p:nvSpPr>
        <p:spPr/>
        <p:txBody>
          <a:bodyPr rtlCol="0"/>
          <a:lstStyle/>
          <a:p>
            <a:pPr rtl="0"/>
            <a:endParaRPr lang="en-GB" noProof="0" dirty="0"/>
          </a:p>
        </p:txBody>
      </p:sp>
      <p:sp>
        <p:nvSpPr>
          <p:cNvPr id="7" name="Date Placeholder 6"/>
          <p:cNvSpPr>
            <a:spLocks noGrp="1"/>
          </p:cNvSpPr>
          <p:nvPr>
            <p:ph type="dt" sz="half" idx="10"/>
          </p:nvPr>
        </p:nvSpPr>
        <p:spPr/>
        <p:txBody>
          <a:bodyPr rtlCol="0"/>
          <a:lstStyle/>
          <a:p>
            <a:pPr rtl="0"/>
            <a:endParaRPr lang="en-GB" noProof="0" dirty="0"/>
          </a:p>
        </p:txBody>
      </p:sp>
      <p:sp>
        <p:nvSpPr>
          <p:cNvPr id="9" name="Slide Number Placeholder 8"/>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10" name="Straight Connector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4" name="Footer Placeholder 3"/>
          <p:cNvSpPr>
            <a:spLocks noGrp="1"/>
          </p:cNvSpPr>
          <p:nvPr>
            <p:ph type="ftr" sz="quarter" idx="11"/>
          </p:nvPr>
        </p:nvSpPr>
        <p:spPr/>
        <p:txBody>
          <a:bodyPr rtlCol="0"/>
          <a:lstStyle/>
          <a:p>
            <a:pPr rtl="0"/>
            <a:endParaRPr lang="en-GB" noProof="0" dirty="0"/>
          </a:p>
        </p:txBody>
      </p:sp>
      <p:sp>
        <p:nvSpPr>
          <p:cNvPr id="3" name="Date Placeholder 2"/>
          <p:cNvSpPr>
            <a:spLocks noGrp="1"/>
          </p:cNvSpPr>
          <p:nvPr>
            <p:ph type="dt" sz="half" idx="10"/>
          </p:nvPr>
        </p:nvSpPr>
        <p:spPr/>
        <p:txBody>
          <a:bodyPr rtlCol="0"/>
          <a:lstStyle/>
          <a:p>
            <a:pPr rtl="0"/>
            <a:endParaRPr lang="en-GB" noProof="0" dirty="0"/>
          </a:p>
        </p:txBody>
      </p:sp>
      <p:sp>
        <p:nvSpPr>
          <p:cNvPr id="5" name="Slide Number Placeholder 4"/>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6" name="Straight Connector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endParaRPr lang="en-GB" noProof="0" dirty="0"/>
          </a:p>
        </p:txBody>
      </p:sp>
      <p:sp>
        <p:nvSpPr>
          <p:cNvPr id="2" name="Date Placeholder 1"/>
          <p:cNvSpPr>
            <a:spLocks noGrp="1"/>
          </p:cNvSpPr>
          <p:nvPr>
            <p:ph type="dt" sz="half" idx="10"/>
          </p:nvPr>
        </p:nvSpPr>
        <p:spPr/>
        <p:txBody>
          <a:bodyPr rtlCol="0"/>
          <a:lstStyle/>
          <a:p>
            <a:pPr rtl="0"/>
            <a:endParaRPr lang="en-GB" noProof="0" dirty="0"/>
          </a:p>
        </p:txBody>
      </p:sp>
      <p:sp>
        <p:nvSpPr>
          <p:cNvPr id="4" name="Slide Number Placeholder 3"/>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rtlCol="0" anchor="b">
            <a:noAutofit/>
          </a:bodyPr>
          <a:lstStyle>
            <a:lvl1pPr algn="l">
              <a:lnSpc>
                <a:spcPct val="80000"/>
              </a:lnSpc>
              <a:defRPr sz="4000" b="0">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a:xfrm>
            <a:off x="6094414" y="685800"/>
            <a:ext cx="5257799"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Text Placeholder 3"/>
          <p:cNvSpPr>
            <a:spLocks noGrp="1"/>
          </p:cNvSpPr>
          <p:nvPr>
            <p:ph type="body" sz="half" idx="2"/>
          </p:nvPr>
        </p:nvSpPr>
        <p:spPr>
          <a:xfrm>
            <a:off x="1522413" y="2895599"/>
            <a:ext cx="4114800" cy="1752601"/>
          </a:xfrm>
        </p:spPr>
        <p:txBody>
          <a:bodyPr rtlCol="0">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6" name="Footer Placeholder 5"/>
          <p:cNvSpPr>
            <a:spLocks noGrp="1"/>
          </p:cNvSpPr>
          <p:nvPr>
            <p:ph type="ftr" sz="quarter" idx="11"/>
          </p:nvPr>
        </p:nvSpPr>
        <p:spPr/>
        <p:txBody>
          <a:bodyPr rtlCol="0"/>
          <a:lstStyle/>
          <a:p>
            <a:pPr rtl="0"/>
            <a:endParaRPr lang="en-GB" noProof="0" dirty="0"/>
          </a:p>
        </p:txBody>
      </p:sp>
      <p:sp>
        <p:nvSpPr>
          <p:cNvPr id="5" name="Date Placeholder 4"/>
          <p:cNvSpPr>
            <a:spLocks noGrp="1"/>
          </p:cNvSpPr>
          <p:nvPr>
            <p:ph type="dt" sz="half" idx="10"/>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8" name="Straight Connector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8"/>
          </a:xfrm>
        </p:spPr>
        <p:txBody>
          <a:bodyPr rtlCol="0" anchor="b">
            <a:normAutofit/>
          </a:bodyPr>
          <a:lstStyle>
            <a:lvl1pPr algn="l">
              <a:lnSpc>
                <a:spcPct val="80000"/>
              </a:lnSpc>
              <a:defRPr sz="4000" b="0" i="0" baseline="0">
                <a:solidFill>
                  <a:schemeClr val="accent1">
                    <a:lumMod val="50000"/>
                  </a:schemeClr>
                </a:solidFill>
              </a:defRPr>
            </a:lvl1pPr>
          </a:lstStyle>
          <a:p>
            <a:pPr rtl="0"/>
            <a:r>
              <a:rPr lang="en-GB"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endParaRPr lang="en-GB" noProof="0" dirty="0"/>
          </a:p>
        </p:txBody>
      </p:sp>
      <p:sp>
        <p:nvSpPr>
          <p:cNvPr id="4" name="Text Placeholder 3"/>
          <p:cNvSpPr>
            <a:spLocks noGrp="1"/>
          </p:cNvSpPr>
          <p:nvPr>
            <p:ph type="body" sz="half" idx="2"/>
          </p:nvPr>
        </p:nvSpPr>
        <p:spPr>
          <a:xfrm>
            <a:off x="1522413" y="2895599"/>
            <a:ext cx="4114800" cy="1752601"/>
          </a:xfrm>
        </p:spPr>
        <p:txBody>
          <a:bodyPr rtlCol="0">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cxnSp>
        <p:nvCxnSpPr>
          <p:cNvPr id="10" name="Straight Connector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a:xfrm>
            <a:off x="1522412" y="646112"/>
            <a:ext cx="7620000" cy="5522913"/>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7" name="Straight Connector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pPr rtl="0"/>
            <a:endParaRPr lang="en-GB" noProof="0" dirty="0"/>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pPr rtl="0"/>
            <a:endParaRPr lang="en-GB" noProof="0" dirty="0"/>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pPr rtl="0"/>
            <a:fld id="{2A013F82-EE5E-44EE-A61D-E31C6657F26F}" type="slidenum">
              <a:rPr lang="en-GB" noProof="0" smtClean="0"/>
              <a:pPr/>
              <a:t>‹#›</a:t>
            </a:fld>
            <a:endParaRPr lang="en-GB" noProof="0" dirty="0"/>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548680"/>
            <a:ext cx="5945188" cy="3312368"/>
          </a:xfrm>
        </p:spPr>
        <p:txBody>
          <a:bodyPr rtlCol="0">
            <a:normAutofit/>
          </a:bodyPr>
          <a:lstStyle/>
          <a:p>
            <a:pPr rtl="0"/>
            <a:r>
              <a:rPr lang="en-GB" dirty="0">
                <a:solidFill>
                  <a:schemeClr val="tx2"/>
                </a:solidFill>
              </a:rPr>
              <a:t>Say’s law of market </a:t>
            </a:r>
          </a:p>
        </p:txBody>
      </p:sp>
      <p:sp>
        <p:nvSpPr>
          <p:cNvPr id="3" name="Subtitle 2"/>
          <p:cNvSpPr>
            <a:spLocks noGrp="1"/>
          </p:cNvSpPr>
          <p:nvPr>
            <p:ph type="subTitle" idx="1"/>
          </p:nvPr>
        </p:nvSpPr>
        <p:spPr>
          <a:xfrm>
            <a:off x="1520825" y="3861048"/>
            <a:ext cx="5945187" cy="2307977"/>
          </a:xfrm>
        </p:spPr>
        <p:txBody>
          <a:bodyPr rtlCol="0"/>
          <a:lstStyle/>
          <a:p>
            <a:pPr rtl="0"/>
            <a:r>
              <a:rPr lang="en-GB" dirty="0"/>
              <a:t>Principles of Macro Economics 1</a:t>
            </a:r>
          </a:p>
          <a:p>
            <a:pPr rtl="0"/>
            <a:r>
              <a:rPr lang="en-GB" dirty="0"/>
              <a:t>ECONA 201 </a:t>
            </a:r>
          </a:p>
        </p:txBody>
      </p:sp>
      <p:pic>
        <p:nvPicPr>
          <p:cNvPr id="1028" name="Picture 4" descr="What is National Income? Concept, definition, measurement and all you need  to know">
            <a:extLst>
              <a:ext uri="{FF2B5EF4-FFF2-40B4-BE49-F238E27FC236}">
                <a16:creationId xmlns:a16="http://schemas.microsoft.com/office/drawing/2014/main" id="{F13531B3-AC60-9A40-861C-53E4CC14F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612" y="8012"/>
            <a:ext cx="4294213" cy="684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11556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C39E-C920-D542-A705-2B69BD9EC8CB}"/>
              </a:ext>
            </a:extLst>
          </p:cNvPr>
          <p:cNvSpPr>
            <a:spLocks noGrp="1"/>
          </p:cNvSpPr>
          <p:nvPr>
            <p:ph type="ctrTitle"/>
          </p:nvPr>
        </p:nvSpPr>
        <p:spPr>
          <a:xfrm>
            <a:off x="1520824" y="-459432"/>
            <a:ext cx="5945188" cy="3888432"/>
          </a:xfrm>
        </p:spPr>
        <p:txBody>
          <a:bodyPr/>
          <a:lstStyle/>
          <a:p>
            <a:r>
              <a:rPr lang="en-US" dirty="0"/>
              <a:t>Say’s Law of Market</a:t>
            </a:r>
          </a:p>
        </p:txBody>
      </p:sp>
      <p:sp>
        <p:nvSpPr>
          <p:cNvPr id="3" name="Subtitle 2">
            <a:extLst>
              <a:ext uri="{FF2B5EF4-FFF2-40B4-BE49-F238E27FC236}">
                <a16:creationId xmlns:a16="http://schemas.microsoft.com/office/drawing/2014/main" id="{7C4A5FD0-6E43-5341-B254-5AA37119514E}"/>
              </a:ext>
            </a:extLst>
          </p:cNvPr>
          <p:cNvSpPr>
            <a:spLocks noGrp="1"/>
          </p:cNvSpPr>
          <p:nvPr>
            <p:ph type="subTitle" idx="1"/>
          </p:nvPr>
        </p:nvSpPr>
        <p:spPr>
          <a:xfrm>
            <a:off x="1520825" y="4797152"/>
            <a:ext cx="5945187" cy="2060848"/>
          </a:xfrm>
        </p:spPr>
        <p:txBody>
          <a:bodyPr/>
          <a:lstStyle/>
          <a:p>
            <a:r>
              <a:rPr lang="en-US" dirty="0"/>
              <a:t>It states that ”supply creates its own demand”.  </a:t>
            </a:r>
          </a:p>
          <a:p>
            <a:r>
              <a:rPr lang="en-US" dirty="0"/>
              <a:t>“It is production which creates market for goods”. </a:t>
            </a:r>
          </a:p>
        </p:txBody>
      </p:sp>
    </p:spTree>
    <p:extLst>
      <p:ext uri="{BB962C8B-B14F-4D97-AF65-F5344CB8AC3E}">
        <p14:creationId xmlns:p14="http://schemas.microsoft.com/office/powerpoint/2010/main" val="241468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3619B5-C082-0A49-B2D2-0048AD4B81FB}"/>
              </a:ext>
            </a:extLst>
          </p:cNvPr>
          <p:cNvSpPr txBox="1"/>
          <p:nvPr/>
        </p:nvSpPr>
        <p:spPr>
          <a:xfrm>
            <a:off x="1629916" y="335845"/>
            <a:ext cx="9217024" cy="6186309"/>
          </a:xfrm>
          <a:prstGeom prst="rect">
            <a:avLst/>
          </a:prstGeom>
          <a:noFill/>
        </p:spPr>
        <p:txBody>
          <a:bodyPr wrap="square" rtlCol="0">
            <a:spAutoFit/>
          </a:bodyPr>
          <a:lstStyle/>
          <a:p>
            <a:pPr algn="just"/>
            <a:r>
              <a:rPr lang="en-IN" dirty="0"/>
              <a:t>Say’s Law in a Barter Economy According to say, supply creates its own demand. This is explained as according to say, whatever is produced in the barter economy is sold out. Hence nothing remains unsold and there is no possibility of over production. As a result, there is no possibility of general unemployment. For example, if a person produces cloth whiles the other produce the wheat, they both exchange with one another. Hence nothing will remain unsold and no producer will face losses. Consequently, there will be no unemployment. In the barter economy people produced goods either for their own use or to exchange them with the other goods. So in this process there is an aggregate demand as well as aggregate supply. Under this mechanism, it is the value of good which clears the market. If the price of one good is higher than that of another good, the resources will shift from the production of low value good to the production of high value good. In this way the value of the good will fall where the resources are moving and value of the good will rise where from the resources are coming out. In this way equalization process starts till equilibrium value is settled in the market.</a:t>
            </a:r>
          </a:p>
          <a:p>
            <a:pPr algn="just"/>
            <a:endParaRPr lang="en-IN" dirty="0"/>
          </a:p>
          <a:p>
            <a:pPr algn="just"/>
            <a:r>
              <a:rPr lang="en-IN" dirty="0"/>
              <a:t>Monetary Economy with savings: In real life people do not spend their entire income on goods and services. They do saving also. As a result aggregate demand in the economy falls to the extent of savings effected. However, classicals held the view that this law still applies despite of savings in the economy. Because people convert their savings into investment. As a result AD= C + I.  If due to certain reasons, savings is more than investment, then rate of interest will change in such a manner that saving will become equal to investment. Concluding, Say’s law applies to monetary economy also.</a:t>
            </a:r>
            <a:endParaRPr lang="en-US" dirty="0"/>
          </a:p>
        </p:txBody>
      </p:sp>
    </p:spTree>
    <p:extLst>
      <p:ext uri="{BB962C8B-B14F-4D97-AF65-F5344CB8AC3E}">
        <p14:creationId xmlns:p14="http://schemas.microsoft.com/office/powerpoint/2010/main" val="322821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5AD767-6CF2-5943-B50D-6576297AD160}"/>
              </a:ext>
            </a:extLst>
          </p:cNvPr>
          <p:cNvSpPr>
            <a:spLocks noGrp="1"/>
          </p:cNvSpPr>
          <p:nvPr>
            <p:ph type="sldNum" sz="quarter" idx="12"/>
          </p:nvPr>
        </p:nvSpPr>
        <p:spPr/>
        <p:txBody>
          <a:bodyPr/>
          <a:lstStyle/>
          <a:p>
            <a:pPr rtl="0"/>
            <a:fld id="{2A013F82-EE5E-44EE-A61D-E31C6657F26F}" type="slidenum">
              <a:rPr lang="en-GB" noProof="0" smtClean="0"/>
              <a:t>4</a:t>
            </a:fld>
            <a:endParaRPr lang="en-GB" noProof="0" dirty="0"/>
          </a:p>
        </p:txBody>
      </p:sp>
      <p:pic>
        <p:nvPicPr>
          <p:cNvPr id="1026" name="Picture 2" descr="Chart showing Says Law">
            <a:extLst>
              <a:ext uri="{FF2B5EF4-FFF2-40B4-BE49-F238E27FC236}">
                <a16:creationId xmlns:a16="http://schemas.microsoft.com/office/drawing/2014/main" id="{526C20EA-C56F-0B43-979E-FD7B14083A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5510" y="-5892"/>
            <a:ext cx="5417804" cy="681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12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85671-5FC3-7B74-4197-6269F1AE8CFE}"/>
              </a:ext>
            </a:extLst>
          </p:cNvPr>
          <p:cNvSpPr>
            <a:spLocks noGrp="1"/>
          </p:cNvSpPr>
          <p:nvPr>
            <p:ph type="sldNum" sz="quarter" idx="12"/>
          </p:nvPr>
        </p:nvSpPr>
        <p:spPr/>
        <p:txBody>
          <a:bodyPr/>
          <a:lstStyle/>
          <a:p>
            <a:pPr rtl="0"/>
            <a:fld id="{2A013F82-EE5E-44EE-A61D-E31C6657F26F}" type="slidenum">
              <a:rPr lang="en-GB" noProof="0" smtClean="0"/>
              <a:t>5</a:t>
            </a:fld>
            <a:endParaRPr lang="en-GB" noProof="0" dirty="0"/>
          </a:p>
        </p:txBody>
      </p:sp>
      <p:pic>
        <p:nvPicPr>
          <p:cNvPr id="1026" name="Picture 2" descr="Thank you Stock Photos, Royalty Free Thank you Images | Depositphotos">
            <a:extLst>
              <a:ext uri="{FF2B5EF4-FFF2-40B4-BE49-F238E27FC236}">
                <a16:creationId xmlns:a16="http://schemas.microsoft.com/office/drawing/2014/main" id="{2DA49B7B-8B25-FCBF-A306-0410ECFE22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291" y="0"/>
            <a:ext cx="1267340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38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370_TF02895262.potx" id="{C643582A-9E43-4F22-9BB4-36181E8B556C}" vid="{162936DD-ED8F-4881-8EC2-15930A30FCF3}"/>
    </a:ext>
  </a:ext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Currency Symbols 16x9</Template>
  <TotalTime>284</TotalTime>
  <Words>385</Words>
  <Application>Microsoft Macintosh PowerPoint</Application>
  <PresentationFormat>Custom</PresentationFormat>
  <Paragraphs>12</Paragraphs>
  <Slides>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Cambria</vt:lpstr>
      <vt:lpstr>Currency Symbols 16x9</vt:lpstr>
      <vt:lpstr>Say’s law of market </vt:lpstr>
      <vt:lpstr>Say’s Law of Market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Income and Related Aggregates </dc:title>
  <dc:creator>Microsoft Office User</dc:creator>
  <cp:lastModifiedBy>Microsoft Office User</cp:lastModifiedBy>
  <cp:revision>8</cp:revision>
  <dcterms:created xsi:type="dcterms:W3CDTF">2022-03-03T11:46:35Z</dcterms:created>
  <dcterms:modified xsi:type="dcterms:W3CDTF">2022-07-22T11:34:53Z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